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257" r:id="rId4"/>
    <p:sldId id="258" r:id="rId5"/>
    <p:sldId id="259" r:id="rId6"/>
    <p:sldId id="261" r:id="rId7"/>
    <p:sldId id="260" r:id="rId8"/>
    <p:sldId id="262" r:id="rId9"/>
    <p:sldId id="271" r:id="rId10"/>
    <p:sldId id="270" r:id="rId11"/>
    <p:sldId id="263" r:id="rId12"/>
    <p:sldId id="267" r:id="rId13"/>
    <p:sldId id="268" r:id="rId14"/>
    <p:sldId id="265" r:id="rId15"/>
    <p:sldId id="269" r:id="rId16"/>
    <p:sldId id="266" r:id="rId17"/>
    <p:sldId id="272" r:id="rId18"/>
    <p:sldId id="26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55" autoAdjust="0"/>
  </p:normalViewPr>
  <p:slideViewPr>
    <p:cSldViewPr>
      <p:cViewPr varScale="1">
        <p:scale>
          <a:sx n="91" d="100"/>
          <a:sy n="9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3E6C9-E6EC-4436-9254-EFFFBAB49448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9311-B95E-4C8C-8CFE-DB44EE2A7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89311-B95E-4C8C-8CFE-DB44EE2A7B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B467B-D0B8-4CC4-8987-1271F702CF2B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598E-6A1F-487A-8FA0-2E159878C0FD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7549-A719-4D75-A88E-0F7C71644A06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35F7-8580-4075-86C6-1F50A3D43A72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BA6-4E37-4B74-8F4D-D4C14649187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12E7-286C-48E7-B27A-228077014335}" type="datetime3">
              <a:rPr lang="en-US" smtClean="0"/>
              <a:t>21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F786-A882-4D0F-9497-6E235CF8C1A8}" type="datetime3">
              <a:rPr lang="en-US" smtClean="0"/>
              <a:t>21 April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2CCE-202C-449E-901A-22286B24CC6E}" type="datetime3">
              <a:rPr lang="en-US" smtClean="0"/>
              <a:t>21 April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881F-DFF9-4C19-B30D-4F4B937EC7BE}" type="datetime3">
              <a:rPr lang="en-US" smtClean="0"/>
              <a:t>21 April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6B0E-31D7-4E2D-8F83-126FCC39F796}" type="datetime3">
              <a:rPr lang="en-US" smtClean="0"/>
              <a:t>21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70EF-4680-4BF9-B35B-2E50E4BBC5BC}" type="datetime3">
              <a:rPr lang="en-US" smtClean="0"/>
              <a:t>21 April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5FA7-EB7A-41E9-B9DC-1A44BAB73F45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FC7E-485B-4ABE-B7D4-E6CEB3FC9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143272"/>
          </a:xfrm>
        </p:spPr>
        <p:txBody>
          <a:bodyPr>
            <a:normAutofit/>
          </a:bodyPr>
          <a:lstStyle/>
          <a:p>
            <a:r>
              <a:rPr lang="sr-Latn-RS" sz="1800" dirty="0" smtClean="0"/>
              <a:t>Fizičke osnove elektroterapije i elektrodijagnostike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 </a:t>
            </a:r>
            <a:r>
              <a:rPr lang="sr-Latn-RS" sz="1600" dirty="0" smtClean="0"/>
              <a:t>Modul D: Diplomirani fizičar – medicinska fizika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sr-Latn-RS" sz="1600" dirty="0" smtClean="0"/>
              <a:t>pod rukovodstvom </a:t>
            </a:r>
            <a:r>
              <a:rPr lang="sr-Latn-RS" sz="1600" dirty="0" smtClean="0"/>
              <a:t>pr</a:t>
            </a:r>
            <a:r>
              <a:rPr lang="en-US" sz="1600" dirty="0" smtClean="0"/>
              <a:t>o</a:t>
            </a:r>
            <a:r>
              <a:rPr lang="sr-Latn-RS" sz="1600" dirty="0" smtClean="0"/>
              <a:t>f</a:t>
            </a:r>
            <a:r>
              <a:rPr lang="sr-Latn-RS" sz="1600" dirty="0" smtClean="0"/>
              <a:t>. Nenada Stevanovića</a:t>
            </a:r>
            <a:r>
              <a:rPr lang="ru-RU" sz="1600" dirty="0" smtClean="0"/>
              <a:t> </a:t>
            </a:r>
            <a:r>
              <a:rPr lang="sr-Latn-RS" sz="1600" dirty="0" smtClean="0"/>
              <a:t/>
            </a:r>
            <a:br>
              <a:rPr lang="sr-Latn-RS" sz="1600" dirty="0" smtClean="0"/>
            </a:br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Latn-RS" sz="1800" dirty="0"/>
              <a:t/>
            </a:r>
            <a:br>
              <a:rPr lang="sr-Latn-RS" sz="1800" dirty="0"/>
            </a:br>
            <a:r>
              <a:rPr lang="en-US" sz="1800" dirty="0" smtClean="0"/>
              <a:t>OSNOVI F</a:t>
            </a:r>
            <a:r>
              <a:rPr lang="sr-Latn-RS" sz="1800" dirty="0" smtClean="0"/>
              <a:t>IZIKE EHOKARDIOGRAFIJE. UPOZNAVANJE SA PACIJENTIMA OPREDELJENIM ZA EHOKARDIOGRAFSKI PREGLED (KOME TREBA URADITI ULTRAZVUK?). PRIPREMA I POZICIONIRANJE PACIJENTA ZA IZVOĐENJE PREGLEDA. PRIKAZ OSNOVNIH EHO „ PROZORA“ I PRESEKA U </a:t>
            </a:r>
            <a:r>
              <a:rPr lang="sr-Latn-RS" sz="1800" dirty="0" smtClean="0"/>
              <a:t>KARDIOLOGIJI. OSNOVNA MERENJA PRILIKOM EHOKARDIOGRAFSKOG PREGLEDA. PISANJE IZVEŠTAJA.</a:t>
            </a:r>
            <a:r>
              <a:rPr lang="sr-Latn-RS" sz="2700" dirty="0" smtClean="0"/>
              <a:t/>
            </a:r>
            <a:br>
              <a:rPr lang="sr-Latn-RS" sz="2700" dirty="0" smtClean="0"/>
            </a:br>
            <a:r>
              <a:rPr lang="en-US" sz="1800" dirty="0" smtClean="0"/>
              <a:t>IX </a:t>
            </a:r>
            <a:r>
              <a:rPr lang="sr-Latn-RS" sz="1800" dirty="0" smtClean="0"/>
              <a:t>nedelja predavanja i vežbi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681162"/>
          </a:xfrm>
        </p:spPr>
        <p:txBody>
          <a:bodyPr>
            <a:normAutofit fontScale="85000" lnSpcReduction="10000"/>
          </a:bodyPr>
          <a:lstStyle/>
          <a:p>
            <a:r>
              <a:rPr lang="sr-Latn-RS" b="1" dirty="0" smtClean="0">
                <a:solidFill>
                  <a:schemeClr val="tx1"/>
                </a:solidFill>
                <a:latin typeface="+mj-lt"/>
              </a:rPr>
              <a:t>Dr sci.med Jovan B. Jovanović</a:t>
            </a:r>
            <a:endParaRPr lang="sr-Cyrl-RS" b="1" dirty="0" smtClean="0">
              <a:solidFill>
                <a:schemeClr val="tx1"/>
              </a:solidFill>
              <a:latin typeface="+mj-lt"/>
            </a:endParaRPr>
          </a:p>
          <a:p>
            <a:r>
              <a:rPr lang="sr-Latn-RS" sz="2600" b="1" dirty="0" smtClean="0">
                <a:solidFill>
                  <a:schemeClr val="tx1"/>
                </a:solidFill>
                <a:latin typeface="+mj-lt"/>
              </a:rPr>
              <a:t>Specijalista interne medicine - kardiolog</a:t>
            </a:r>
            <a:endParaRPr lang="sr-Cyrl-RS" sz="26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sr-Latn-RS" sz="2600" b="1" dirty="0" smtClean="0">
                <a:solidFill>
                  <a:schemeClr val="tx1"/>
                </a:solidFill>
                <a:latin typeface="+mj-lt"/>
              </a:rPr>
              <a:t>Odsek za ishemijske bolesti srca</a:t>
            </a:r>
            <a:r>
              <a:rPr lang="sr-Cyrl-RS" sz="26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sr-Latn-RS" sz="2600" b="1" dirty="0" smtClean="0">
                <a:solidFill>
                  <a:schemeClr val="tx1"/>
                </a:solidFill>
                <a:latin typeface="+mj-lt"/>
              </a:rPr>
              <a:t>Klinika za kardiologiju, Univerzitetski Klinički Centar Kragujevac</a:t>
            </a:r>
            <a:endParaRPr lang="en-US" sz="2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parasternalni presek u nivou mitralne valvule-grafički 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4950-6726-4FDF-B182-4B9DB941A95B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7584" y="5643578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parasternalni presek u nivou mitralne valvule.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interventrikularni septum;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prednji mitralni kuspis;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zadnji mitralni kuspis;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zadnji zid leve komore;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komora)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119476"/>
            <a:ext cx="7560840" cy="347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857256"/>
          </a:xfrm>
        </p:spPr>
        <p:txBody>
          <a:bodyPr>
            <a:noAutofit/>
          </a:bodyPr>
          <a:lstStyle/>
          <a:p>
            <a:r>
              <a:rPr 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parasternalni presek u nivou mitralne valvule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6649-FDF9-4C15-BA8F-70C48E622A8E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6"/>
          </a:xfrm>
        </p:spPr>
      </p:pic>
      <p:sp>
        <p:nvSpPr>
          <p:cNvPr id="9" name="TextBox 8"/>
          <p:cNvSpPr txBox="1"/>
          <p:nvPr/>
        </p:nvSpPr>
        <p:spPr>
          <a:xfrm>
            <a:off x="1115616" y="5857892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Слика 10.</a:t>
            </a:r>
            <a:r>
              <a:rPr lang="en-US" sz="1600" dirty="0" smtClean="0"/>
              <a:t>Poprečni </a:t>
            </a:r>
            <a:r>
              <a:rPr lang="en-US" sz="1600" dirty="0"/>
              <a:t>parasternalni presek u nivou mitralne valvule. (</a:t>
            </a:r>
            <a:r>
              <a:rPr lang="sr-Cyrl-RS" sz="1600" dirty="0"/>
              <a:t>ДК - </a:t>
            </a:r>
            <a:r>
              <a:rPr lang="en-US" sz="1600" dirty="0"/>
              <a:t>desna komora; </a:t>
            </a:r>
            <a:r>
              <a:rPr lang="sr-Cyrl-RS" sz="1600" dirty="0"/>
              <a:t>ИВС - </a:t>
            </a:r>
            <a:r>
              <a:rPr lang="en-US" sz="1600" dirty="0"/>
              <a:t>interventrikularni septum; </a:t>
            </a:r>
            <a:r>
              <a:rPr lang="sr-Cyrl-RS" sz="1600" dirty="0"/>
              <a:t>ПМК- </a:t>
            </a:r>
            <a:r>
              <a:rPr lang="en-US" sz="1600" dirty="0"/>
              <a:t>prednji mitralni kuspis; </a:t>
            </a:r>
            <a:r>
              <a:rPr lang="sr-Cyrl-RS" sz="1600" dirty="0"/>
              <a:t>ЗМК - </a:t>
            </a:r>
            <a:r>
              <a:rPr lang="en-US" sz="1600" dirty="0"/>
              <a:t>zadnji mitralni kuspis; </a:t>
            </a:r>
            <a:r>
              <a:rPr lang="sr-Cyrl-RS" sz="1600" dirty="0"/>
              <a:t>ЗЗЛК - </a:t>
            </a:r>
            <a:r>
              <a:rPr lang="en-US" sz="1600" dirty="0"/>
              <a:t>zadnji zid leve komore; </a:t>
            </a:r>
            <a:r>
              <a:rPr lang="sr-Cyrl-RS" sz="1600" dirty="0"/>
              <a:t>ЛК - </a:t>
            </a:r>
            <a:r>
              <a:rPr lang="en-US" sz="1600" dirty="0"/>
              <a:t>leva komora)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76618"/>
            <a:ext cx="6264696" cy="390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85818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parasternalni presek u nivou papilarnih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mišića-grafički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9843-DBFC-4C3A-91C6-EF691562D6BE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1259632" y="5715016"/>
            <a:ext cx="6220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11.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parasternalni presek u nivou papilarnih mišića.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interventrikularni septum;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komora)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000428"/>
            <a:ext cx="6552727" cy="322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85810"/>
          </a:xfrm>
        </p:spPr>
        <p:txBody>
          <a:bodyPr>
            <a:no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parasternalni presek u nivou papilarnih mišića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1CCE-FC30-446E-96F7-7BD3831090E6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1763688" y="5786454"/>
            <a:ext cx="759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parasternalni presek u nivou papilarnih mišića. (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ДК-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desna komora;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ИВС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interventrikularni septum;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ЛК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 komora)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24238"/>
            <a:ext cx="5112568" cy="426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Апикални “прозор” - 4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шупљине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-grafički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038-3AB2-4282-8D65-021C79B42467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2" name="TextBox 11"/>
          <p:cNvSpPr txBox="1"/>
          <p:nvPr/>
        </p:nvSpPr>
        <p:spPr>
          <a:xfrm>
            <a:off x="1403648" y="5857892"/>
            <a:ext cx="4330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Слика </a:t>
            </a:r>
            <a:r>
              <a:rPr lang="sr-Cyrl-RS" sz="1600" dirty="0" smtClean="0"/>
              <a:t>13. </a:t>
            </a:r>
            <a:r>
              <a:rPr lang="sr-Latn-RS" sz="1600" dirty="0"/>
              <a:t>Apikalni “prozor” - 4 šupljine. (</a:t>
            </a:r>
            <a:r>
              <a:rPr lang="sr-Cyrl-RS" sz="1600" dirty="0"/>
              <a:t>ДК - </a:t>
            </a:r>
            <a:r>
              <a:rPr lang="sr-Latn-RS" sz="1600" dirty="0"/>
              <a:t>desna komora; </a:t>
            </a:r>
            <a:r>
              <a:rPr lang="sr-Cyrl-RS" sz="1600" dirty="0" smtClean="0"/>
              <a:t>ДП </a:t>
            </a:r>
            <a:r>
              <a:rPr lang="sr-Cyrl-RS" sz="1600" dirty="0"/>
              <a:t>- </a:t>
            </a:r>
            <a:r>
              <a:rPr lang="sr-Latn-RS" sz="1600" dirty="0"/>
              <a:t>desna pretkomora; </a:t>
            </a:r>
            <a:r>
              <a:rPr lang="sr-Cyrl-RS" sz="1600" dirty="0"/>
              <a:t>ЛК- </a:t>
            </a:r>
            <a:r>
              <a:rPr lang="sr-Latn-RS" sz="1600" dirty="0"/>
              <a:t>leva komora; </a:t>
            </a:r>
            <a:r>
              <a:rPr lang="sr-Cyrl-RS" sz="1600" dirty="0"/>
              <a:t>ЛП - </a:t>
            </a:r>
            <a:r>
              <a:rPr lang="sr-Latn-RS" sz="1600" dirty="0"/>
              <a:t>leva pretkomora)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81380"/>
            <a:ext cx="5904656" cy="425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- 4 šupljine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BF35-7FF7-4420-BC96-AE98E6E20A2B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48" y="0"/>
            <a:ext cx="9144000" cy="931397"/>
          </a:xfrm>
        </p:spPr>
      </p:pic>
      <p:sp>
        <p:nvSpPr>
          <p:cNvPr id="10" name="TextBox 9"/>
          <p:cNvSpPr txBox="1"/>
          <p:nvPr/>
        </p:nvSpPr>
        <p:spPr>
          <a:xfrm>
            <a:off x="2267743" y="5643578"/>
            <a:ext cx="6876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Слика 14.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“prozor” - 4 šupljine.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pretkomora;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pretkomora)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644169"/>
            <a:ext cx="4464496" cy="3956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92869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- 5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šupljina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21D3-3CC9-4E5D-AEE0-383C26B043DE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2" name="TextBox 11"/>
          <p:cNvSpPr txBox="1"/>
          <p:nvPr/>
        </p:nvSpPr>
        <p:spPr>
          <a:xfrm>
            <a:off x="1043608" y="5572140"/>
            <a:ext cx="811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/>
              <a:t>Slika 15. Apikalni </a:t>
            </a:r>
            <a:r>
              <a:rPr lang="sr-Latn-RS" sz="1600" dirty="0"/>
              <a:t>“prozor” - 5 šupljina. </a:t>
            </a:r>
            <a:r>
              <a:rPr lang="sr-Latn-RS" sz="1600" dirty="0" smtClean="0"/>
              <a:t>(</a:t>
            </a:r>
            <a:r>
              <a:rPr lang="sr-Cyrl-RS" sz="1600" dirty="0" smtClean="0"/>
              <a:t>ДК</a:t>
            </a:r>
            <a:r>
              <a:rPr lang="sr-Latn-RS" sz="1600" dirty="0" smtClean="0"/>
              <a:t> </a:t>
            </a:r>
            <a:r>
              <a:rPr lang="sr-Latn-RS" sz="1600" dirty="0"/>
              <a:t>- desna komora; </a:t>
            </a:r>
            <a:r>
              <a:rPr lang="sr-Cyrl-RS" sz="1600" dirty="0" smtClean="0"/>
              <a:t>ДП</a:t>
            </a:r>
            <a:r>
              <a:rPr lang="sr-Latn-RS" sz="1600" dirty="0" smtClean="0"/>
              <a:t> </a:t>
            </a:r>
            <a:r>
              <a:rPr lang="sr-Latn-RS" sz="1600" dirty="0"/>
              <a:t>- desna pretkomora; </a:t>
            </a:r>
            <a:r>
              <a:rPr lang="sr-Cyrl-RS" sz="1600" dirty="0" smtClean="0"/>
              <a:t>ТВ</a:t>
            </a:r>
            <a:r>
              <a:rPr lang="sr-Latn-RS" sz="1600" dirty="0" smtClean="0"/>
              <a:t> </a:t>
            </a:r>
            <a:r>
              <a:rPr lang="sr-Latn-RS" sz="1600" dirty="0"/>
              <a:t>- trikuspidna valvula; </a:t>
            </a:r>
            <a:r>
              <a:rPr lang="sr-Cyrl-RS" sz="1600" dirty="0" smtClean="0"/>
              <a:t>ЛК</a:t>
            </a:r>
            <a:r>
              <a:rPr lang="sr-Latn-RS" sz="1600" dirty="0" smtClean="0"/>
              <a:t> </a:t>
            </a:r>
            <a:r>
              <a:rPr lang="sr-Latn-RS" sz="1600" dirty="0"/>
              <a:t>- leva komora; Ao - aorta; </a:t>
            </a:r>
            <a:r>
              <a:rPr lang="sr-Cyrl-RS" sz="1600" dirty="0" smtClean="0"/>
              <a:t>ЛП</a:t>
            </a:r>
            <a:r>
              <a:rPr lang="sr-Latn-RS" sz="1600" dirty="0" smtClean="0"/>
              <a:t> </a:t>
            </a:r>
            <a:r>
              <a:rPr lang="sr-Latn-RS" sz="1600" dirty="0"/>
              <a:t>- leva pretkomora; </a:t>
            </a:r>
            <a:r>
              <a:rPr lang="sr-Cyrl-RS" sz="1600" dirty="0" smtClean="0"/>
              <a:t>МВ</a:t>
            </a:r>
            <a:r>
              <a:rPr lang="sr-Latn-RS" sz="1600" dirty="0" smtClean="0"/>
              <a:t>- </a:t>
            </a:r>
            <a:r>
              <a:rPr lang="sr-Latn-RS" sz="1600" dirty="0"/>
              <a:t>mitralna valvula)</a:t>
            </a:r>
            <a:endParaRPr lang="sr-Latn-R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43050"/>
            <a:ext cx="6768751" cy="380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- 5 šupljina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D063-471F-4B71-8EB8-7FDFF532D551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16" y="1642822"/>
            <a:ext cx="5040560" cy="39608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3116" y="5603642"/>
            <a:ext cx="6437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- 5 šupljina. (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ДК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desna komora;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desna pretkomora;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trikuspidna valvula;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ЛК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 komora; Ao - aorta;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 pretkomora;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mitralna valvula)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šupljine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214714"/>
            <a:ext cx="6336704" cy="34465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616" y="5694283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Slika 1</a:t>
            </a:r>
            <a:r>
              <a:rPr lang="sr-Cyrl-RS" dirty="0" smtClean="0"/>
              <a:t>7</a:t>
            </a:r>
            <a:r>
              <a:rPr lang="sr-Latn-RS" dirty="0" smtClean="0"/>
              <a:t>. </a:t>
            </a:r>
            <a:r>
              <a:rPr lang="en-US" dirty="0" smtClean="0"/>
              <a:t>Apikalni </a:t>
            </a:r>
            <a:r>
              <a:rPr lang="en-US" dirty="0"/>
              <a:t>“prozor” - 2 šupljine. </a:t>
            </a:r>
            <a:r>
              <a:rPr lang="en-US" dirty="0" smtClean="0"/>
              <a:t>(</a:t>
            </a:r>
            <a:r>
              <a:rPr lang="sr-Cyrl-RS" dirty="0" smtClean="0"/>
              <a:t>ЛК</a:t>
            </a:r>
            <a:r>
              <a:rPr lang="en-US" dirty="0" smtClean="0"/>
              <a:t> </a:t>
            </a:r>
            <a:r>
              <a:rPr lang="en-US" dirty="0"/>
              <a:t>- leva komora; </a:t>
            </a:r>
            <a:r>
              <a:rPr lang="sr-Cyrl-RS" dirty="0" smtClean="0"/>
              <a:t>ЛП</a:t>
            </a:r>
            <a:r>
              <a:rPr lang="en-US" dirty="0" smtClean="0"/>
              <a:t> </a:t>
            </a:r>
            <a:r>
              <a:rPr lang="en-US" dirty="0"/>
              <a:t>- leva pretkomora; </a:t>
            </a:r>
            <a:r>
              <a:rPr lang="sr-Cyrl-RS" dirty="0" smtClean="0"/>
              <a:t>МВ</a:t>
            </a:r>
            <a:r>
              <a:rPr lang="en-US" dirty="0" smtClean="0"/>
              <a:t> </a:t>
            </a:r>
            <a:r>
              <a:rPr lang="en-US" dirty="0"/>
              <a:t>- mitralna valvula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šupljine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115616" y="5694283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Slika 1</a:t>
            </a:r>
            <a:r>
              <a:rPr lang="sr-Cyrl-RS" dirty="0"/>
              <a:t>8</a:t>
            </a:r>
            <a:r>
              <a:rPr lang="sr-Latn-RS" dirty="0" smtClean="0"/>
              <a:t>. </a:t>
            </a:r>
            <a:r>
              <a:rPr lang="en-US" dirty="0" smtClean="0"/>
              <a:t>Apikalni </a:t>
            </a:r>
            <a:r>
              <a:rPr lang="en-US" dirty="0"/>
              <a:t>“prozor” - 2 šupljine. </a:t>
            </a:r>
            <a:r>
              <a:rPr lang="en-US" dirty="0" smtClean="0"/>
              <a:t>(</a:t>
            </a:r>
            <a:r>
              <a:rPr lang="sr-Cyrl-RS" dirty="0" smtClean="0"/>
              <a:t>ЛК</a:t>
            </a:r>
            <a:r>
              <a:rPr lang="en-US" dirty="0" smtClean="0"/>
              <a:t> </a:t>
            </a:r>
            <a:r>
              <a:rPr lang="en-US" dirty="0"/>
              <a:t>- leva komora; </a:t>
            </a:r>
            <a:r>
              <a:rPr lang="sr-Cyrl-RS" dirty="0" smtClean="0"/>
              <a:t>ЛП</a:t>
            </a:r>
            <a:r>
              <a:rPr lang="en-US" dirty="0" smtClean="0"/>
              <a:t> </a:t>
            </a:r>
            <a:r>
              <a:rPr lang="en-US" dirty="0"/>
              <a:t>- leva pretkomora; </a:t>
            </a:r>
            <a:r>
              <a:rPr lang="sr-Cyrl-RS" dirty="0" smtClean="0"/>
              <a:t>МВ</a:t>
            </a:r>
            <a:r>
              <a:rPr lang="en-US" dirty="0" smtClean="0"/>
              <a:t> </a:t>
            </a:r>
            <a:r>
              <a:rPr lang="en-US" dirty="0"/>
              <a:t>- mitralna valvula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28" y="1717191"/>
            <a:ext cx="3625796" cy="39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3643338"/>
          </a:xfrm>
        </p:spPr>
        <p:txBody>
          <a:bodyPr>
            <a:normAutofit/>
          </a:bodyPr>
          <a:lstStyle/>
          <a:p>
            <a:r>
              <a:rPr lang="sr-Cyrl-RS" sz="1800" dirty="0" smtClean="0"/>
              <a:t>`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9278"/>
            <a:ext cx="9144000" cy="375329"/>
          </a:xfrm>
        </p:spPr>
        <p:txBody>
          <a:bodyPr>
            <a:noAutofit/>
          </a:bodyPr>
          <a:lstStyle/>
          <a:p>
            <a:pPr algn="just"/>
            <a:r>
              <a:rPr lang="sr-Latn-R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 1. Pozicija lekara i pacijenta </a:t>
            </a: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prilikom </a:t>
            </a:r>
            <a:r>
              <a:rPr lang="sr-Latn-R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izvođenja pregleda ( lekar koji je na edukaciji iz ehokardiografije je u ovom slučaju ispitivač i nalazi se sa pacijentove desne strane ( na slici prvi sleva), dok se mentor trenutno nalazi sa bolesnikove leve strane. Bolesnik leži na levom boku ( levi lateralni dekubitalni položaj).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MBLEM PMF-FIZ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31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052736"/>
            <a:ext cx="5832648" cy="489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šupljine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547664" y="5694283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1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- 3 šupljine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interventrikularni septum;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zadnji zid leve komore;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pretkomora; Ao - aorta).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1714714"/>
            <a:ext cx="4691002" cy="38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šupljine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547664" y="5694283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1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Apikalni “prozor” - 3 šupljine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interventrikularni septum;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zadnji zid leve komore;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pretkomora; Ao - aorta).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590905"/>
            <a:ext cx="4861520" cy="4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Subkostalni “prozor”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547664" y="5694283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Subkostalni “prozor” (DK - desna komora; DP - desna pretkomora; LK - leva komora; LP - leva pretkomora)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95666"/>
            <a:ext cx="5112568" cy="35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Subkostalni “prozor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547664" y="5694283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Subkostalni “prozor” (DK - desna komora; DP - desna pretkomora; LK - leva komora; LP - leva pretkomora)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19" y="1524238"/>
            <a:ext cx="4504762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Subkostalni “prozor”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547664" y="5694283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Subkostalni “prozor”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donja šuplja vena;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pretkomora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62333"/>
            <a:ext cx="4833860" cy="36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Subkostalni “prozor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547664" y="5694283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Subkostalni “prozor”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donja šuplja vena;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pretkomoraDK - desna komora; DP - desna pretkomora; LK - leva komora; LP - leva pretkomora)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638524"/>
            <a:ext cx="5616624" cy="38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Suprasternalni “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prozor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547664" y="5694283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Suprasternalni “prozor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643285"/>
            <a:ext cx="6217709" cy="39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Suprasternalni “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prozor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“-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GRAFIČKI PRIKAZ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547664" y="5694283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Suprasternalni “prozor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17191"/>
            <a:ext cx="5184576" cy="38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M-mod mitralnih kuspisa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259633" y="5694283"/>
            <a:ext cx="5616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M-mod mitralnih kuspisa (LK - leva komora; DK - desna komora; E i A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talas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1971856"/>
            <a:ext cx="4698082" cy="35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Kolor Doppler nad trikuspidnom valvulom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8" name="Rectangle 7"/>
          <p:cNvSpPr/>
          <p:nvPr/>
        </p:nvSpPr>
        <p:spPr>
          <a:xfrm>
            <a:off x="1259633" y="5694283"/>
            <a:ext cx="5616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2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Kolor Doppler nad trikuspidnom valvulom - crvena boja pokazuje prelaz krvi u desnu komoru a plava regurgitacioni mlaz, dolazi do formiranja zelene boje.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pretkomora;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 pretkomora, Ao - aorta)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2204864"/>
            <a:ext cx="5912367" cy="340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642934"/>
          </a:xfrm>
        </p:spPr>
        <p:txBody>
          <a:bodyPr>
            <a:noAutofit/>
          </a:bodyPr>
          <a:lstStyle/>
          <a:p>
            <a:r>
              <a:rPr lang="sr-Latn-RS" sz="2800" b="1" dirty="0" smtClean="0"/>
              <a:t>Pozicija eho sonde</a:t>
            </a:r>
            <a:endParaRPr lang="en-US" sz="2800" b="1" dirty="0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23 april 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71600" y="592933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2. Držanje eho sonde. Na slici sonda pozicionirana za posmatranje uzdužnog parasternalnog preseka. Marker-zelena lampica usmerena ka desnom ramenu.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860067"/>
            <a:ext cx="5472608" cy="406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 ultrazvučnog izveštaja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114226"/>
            <a:ext cx="7776864" cy="405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AED2F-66C5-4C87-9071-9810BFB76A6A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3" name="TextBox 2"/>
          <p:cNvSpPr txBox="1"/>
          <p:nvPr/>
        </p:nvSpPr>
        <p:spPr>
          <a:xfrm>
            <a:off x="5574" y="1844824"/>
            <a:ext cx="91384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Prikaz ehokardiografskog pregleda kod tri pacijenta </a:t>
            </a:r>
          </a:p>
          <a:p>
            <a:r>
              <a:rPr lang="sr-Latn-RS" dirty="0" smtClean="0"/>
              <a:t>Prvi pacijent sa dijastolnom disfunkcijom I stepena i koncentričnom hipertrofijom leve komore (cor hypertensivum)</a:t>
            </a:r>
          </a:p>
          <a:p>
            <a:r>
              <a:rPr lang="sr-Latn-RS" dirty="0" smtClean="0"/>
              <a:t>Drugi pacijent sa bikuspidnom aortnom valvulom</a:t>
            </a:r>
          </a:p>
          <a:p>
            <a:r>
              <a:rPr lang="sr-Latn-RS" dirty="0" smtClean="0"/>
              <a:t>Treći pacijent sa akinezijom inferiornog septuma i hipokinezijom apikalnog segmenta inferiornog, posteriornog i lateralnog zida.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smtClean="0"/>
              <a:t>Pisanje ehokardiografskog izveštaja za sva tri pacijenta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P</a:t>
            </a:r>
            <a:r>
              <a:rPr lang="sr-Latn-RS" sz="2800" b="1" dirty="0" smtClean="0">
                <a:solidFill>
                  <a:prstClr val="black"/>
                </a:solidFill>
              </a:rPr>
              <a:t>iezoelektrični efekat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 smtClean="0"/>
              <a:t>12.04.2021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471" y="1871201"/>
            <a:ext cx="5971429" cy="3790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3471" y="5877272"/>
            <a:ext cx="407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3. Piezoelektrični pretvarač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EHO „PROZORI“ I PRESECI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C438-3C24-42A3-BB82-2DFD5E13F03D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21" name="TextBox 20"/>
          <p:cNvSpPr txBox="1"/>
          <p:nvPr/>
        </p:nvSpPr>
        <p:spPr>
          <a:xfrm>
            <a:off x="2483768" y="5929330"/>
            <a:ext cx="7680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Osnovni ehokardiografski “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prozori“.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2257571"/>
            <a:ext cx="6768752" cy="3583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Uzdužni parasternalni </a:t>
            </a:r>
            <a:r>
              <a:rPr lang="en-US" sz="3600" dirty="0" smtClean="0"/>
              <a:t>presek</a:t>
            </a:r>
            <a:r>
              <a:rPr lang="sr-Cyrl-RS" sz="3600" dirty="0" smtClean="0"/>
              <a:t>-</a:t>
            </a:r>
            <a:r>
              <a:rPr lang="sr-Latn-RS" sz="3600" dirty="0" smtClean="0"/>
              <a:t>grafički prikaz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6420-0150-4D5C-97EF-DAA173444E94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9144001" cy="931397"/>
          </a:xfrm>
        </p:spPr>
      </p:pic>
      <p:sp>
        <p:nvSpPr>
          <p:cNvPr id="15" name="TextBox 14"/>
          <p:cNvSpPr txBox="1"/>
          <p:nvPr/>
        </p:nvSpPr>
        <p:spPr>
          <a:xfrm>
            <a:off x="1619672" y="5786454"/>
            <a:ext cx="8832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5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Uzdužni parasternalni presek. (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ДК-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desna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komora;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ИВС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interventrikularni septum; </a:t>
            </a:r>
          </a:p>
          <a:p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ЛК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 komora;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ПМК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prednji mitralni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kuspis;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ЗМК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zadnji mitralni kuspis;</a:t>
            </a:r>
          </a:p>
          <a:p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ЗЗЛК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zadnji zid leve komore;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 pretkomora).</a:t>
            </a:r>
          </a:p>
          <a:p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3" y="1914714"/>
            <a:ext cx="5614232" cy="387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Uzdužni parasternalni presek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572C-6118-4BE4-88D2-3A17765854D9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3" name="TextBox 12"/>
          <p:cNvSpPr txBox="1"/>
          <p:nvPr/>
        </p:nvSpPr>
        <p:spPr>
          <a:xfrm>
            <a:off x="1403648" y="5929330"/>
            <a:ext cx="8262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Uzdužni parasternalni presek.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-desna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interventrikularni septum; </a:t>
            </a:r>
            <a:endParaRPr lang="sr-Latn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aorta;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prednji mitralni kuspis;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zadnji mitralni kuspis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Latn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ЗЗЛК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zadnji zid leve komore;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pretkomora).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72816"/>
            <a:ext cx="5760640" cy="4221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Poprečni parasternalni presek u nivou aortne </a:t>
            </a:r>
            <a:r>
              <a:rPr lang="en-US" sz="3200" dirty="0" smtClean="0"/>
              <a:t>valvule</a:t>
            </a:r>
            <a:r>
              <a:rPr lang="sr-Latn-RS" sz="3200" dirty="0"/>
              <a:t>-grafički prikaz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1104-A8C2-4E26-A743-E80A863EDFC1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</p:spPr>
      </p:pic>
      <p:sp>
        <p:nvSpPr>
          <p:cNvPr id="19" name="TextBox 18"/>
          <p:cNvSpPr txBox="1"/>
          <p:nvPr/>
        </p:nvSpPr>
        <p:spPr>
          <a:xfrm>
            <a:off x="899592" y="5786454"/>
            <a:ext cx="857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7. Poprečni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parasternalni presek u nivou aortne valvule.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pretkomora;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trikuspidna valvula;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desna 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aortna valvula;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leva pretkomora;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ПВ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plućna valvula;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plućna arterija).</a:t>
            </a:r>
            <a:endParaRPr lang="sr-Latn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90905"/>
            <a:ext cx="7416823" cy="319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sr-Latn-RS" sz="3200" b="1" dirty="0"/>
              <a:t>Poprečni parasternalni presek u nivou aortne valvule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5749-7C6D-443B-81E5-ABD5D481D78B}" type="datetime3">
              <a:rPr lang="en-US" smtClean="0"/>
              <a:t>21 April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FC7E-485B-4ABE-B7D4-E6CEB3FC9A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AMBLEM PMF-FIZ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1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5715016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Poprečni parasternalni presek u nivou aortne valvule. (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desna pretkomora;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trikuspidna valvula;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ДК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desna komora;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aortna valvula;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 pretkomora;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ПВ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plućna valvula;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 -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plućna arterija).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09952"/>
            <a:ext cx="5544616" cy="387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1233</Words>
  <Application>Microsoft Office PowerPoint</Application>
  <PresentationFormat>On-screen Show (4:3)</PresentationFormat>
  <Paragraphs>133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Fizičke osnove elektroterapije i elektrodijagnostike  Modul D: Diplomirani fizičar – medicinska fizika pod rukovodstvom prof. Nenada Stevanovića    OSNOVI FIZIKE EHOKARDIOGRAFIJE. UPOZNAVANJE SA PACIJENTIMA OPREDELJENIM ZA EHOKARDIOGRAFSKI PREGLED (KOME TREBA URADITI ULTRAZVUK?). PRIPREMA I POZICIONIRANJE PACIJENTA ZA IZVOĐENJE PREGLEDA. PRIKAZ OSNOVNIH EHO „ PROZORA“ I PRESEKA U KARDIOLOGIJI. OSNOVNA MERENJA PRILIKOM EHOKARDIOGRAFSKOG PREGLEDA. PISANJE IZVEŠTAJA. IX nedelja predavanja i vežbi</vt:lpstr>
      <vt:lpstr>`</vt:lpstr>
      <vt:lpstr>Pozicija eho sonde</vt:lpstr>
      <vt:lpstr>Piezoelektrični efekat</vt:lpstr>
      <vt:lpstr>EHO „PROZORI“ I PRESECI</vt:lpstr>
      <vt:lpstr>Uzdužni parasternalni presek-grafički prikaz</vt:lpstr>
      <vt:lpstr>Uzdužni parasternalni presek</vt:lpstr>
      <vt:lpstr>Poprečni parasternalni presek u nivou aortne valvule-grafički prikaz</vt:lpstr>
      <vt:lpstr>Poprečni parasternalni presek u nivou aortne valvule</vt:lpstr>
      <vt:lpstr>Poprečni parasternalni presek u nivou mitralne valvule-grafički prikaz</vt:lpstr>
      <vt:lpstr>Poprečni parasternalni presek u nivou mitralne valvule</vt:lpstr>
      <vt:lpstr>Poprečni parasternalni presek u nivou papilarnih mišića-grafički prikaz</vt:lpstr>
      <vt:lpstr>Poprečni parasternalni presek u nivou papilarnih mišića</vt:lpstr>
      <vt:lpstr>Апикални “прозор” - 4 шупљине-grafički prikaz</vt:lpstr>
      <vt:lpstr>Apikalni “prozor” - 4 šupljine</vt:lpstr>
      <vt:lpstr>Apikalni “prozor” - 5 šupljina-grafički prikaz</vt:lpstr>
      <vt:lpstr>Apikalni “prozor” - 5 šupljina</vt:lpstr>
      <vt:lpstr>Apikalni “prozor” - 2 šupljine-GRAFIČKI PRIKAZ</vt:lpstr>
      <vt:lpstr>Apikalni “prozor” - 2 šupljine</vt:lpstr>
      <vt:lpstr>Apikalni “prozor” -  3 šupljine-GRAFIČKI PRIKAZ</vt:lpstr>
      <vt:lpstr>Apikalni “prozor” -  3 šupljine</vt:lpstr>
      <vt:lpstr>Subkostalni “prozor”-GRAFIČKI PRIKAZ</vt:lpstr>
      <vt:lpstr>Subkostalni “prozor”</vt:lpstr>
      <vt:lpstr>Subkostalni “prozor”-GRAFIČKI PRIKAZ</vt:lpstr>
      <vt:lpstr>Subkostalni “prozor”</vt:lpstr>
      <vt:lpstr>Suprasternalni “prozor“-GRAFIČKI PRIKAZ</vt:lpstr>
      <vt:lpstr>Suprasternalni “prozor“-GRAFIČKI PRIKAZ</vt:lpstr>
      <vt:lpstr>M-mod mitralnih kuspisa </vt:lpstr>
      <vt:lpstr>Kolor Doppler nad trikuspidnom valvulom</vt:lpstr>
      <vt:lpstr>Primer ultrazvučnog izveštaja</vt:lpstr>
      <vt:lpstr>VEZBA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Физичке основе електротерапије и електродијагностике  Модул Д: Дипломирани физичар – медицинска физика   ОСНОВИ ФИЗИКЕ И ЕЛЕКТРОФИЗИОЛОГИЈЕ СПРОВОДНОГ СИСТЕМА СРЦА.  ЕЛЕКТРОКАРДИОГРАФИЈА. II недеља предавања и вежби</dc:title>
  <dc:creator>Jovan</dc:creator>
  <cp:lastModifiedBy>Admin</cp:lastModifiedBy>
  <cp:revision>63</cp:revision>
  <dcterms:created xsi:type="dcterms:W3CDTF">2021-03-02T09:04:45Z</dcterms:created>
  <dcterms:modified xsi:type="dcterms:W3CDTF">2021-04-21T16:41:30Z</dcterms:modified>
</cp:coreProperties>
</file>